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2" autoAdjust="0"/>
    <p:restoredTop sz="86355" autoAdjust="0"/>
  </p:normalViewPr>
  <p:slideViewPr>
    <p:cSldViewPr snapToGrid="0">
      <p:cViewPr varScale="1">
        <p:scale>
          <a:sx n="64" d="100"/>
          <a:sy n="64" d="100"/>
        </p:scale>
        <p:origin x="18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93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6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63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63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25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37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90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52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15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57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46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EDE71-CA6C-44A0-AF9F-E9FDC2D0BC14}" type="datetimeFigureOut">
              <a:rPr lang="en-GB" smtClean="0"/>
              <a:t>02/06/2016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C1BFA-37C2-4B6C-BAFA-CB212A440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65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African%20Child%20Creativity.mp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8991" y="644691"/>
            <a:ext cx="10399593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the Language Classroom as a platform to discuss gender roles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62818"/>
            <a:ext cx="9144000" cy="794982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Amoni Kitooke</a:t>
            </a:r>
          </a:p>
          <a:p>
            <a:r>
              <a:rPr lang="en-GB" dirty="0" smtClean="0"/>
              <a:t>Uganda National English Language Teachers’ Association (</a:t>
            </a:r>
            <a:r>
              <a:rPr lang="en-GB" dirty="0" err="1" smtClean="0"/>
              <a:t>UNELTA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44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08465"/>
            <a:ext cx="9144000" cy="8429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Let’s start with some fun…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23613"/>
            <a:ext cx="9144000" cy="2976183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Can Children Create?</a:t>
            </a:r>
          </a:p>
          <a:p>
            <a:endParaRPr lang="en-GB" dirty="0" smtClean="0"/>
          </a:p>
          <a:p>
            <a:r>
              <a:rPr lang="en-GB" dirty="0" smtClean="0"/>
              <a:t>Let’s watch this </a:t>
            </a:r>
            <a:r>
              <a:rPr lang="en-GB" dirty="0" smtClean="0">
                <a:hlinkClick r:id="rId2" action="ppaction://hlinkfile"/>
              </a:rPr>
              <a:t>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14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African Child Creativit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68150"/>
            <a:ext cx="12192000" cy="8138889"/>
          </a:xfrm>
        </p:spPr>
      </p:pic>
    </p:spTree>
    <p:extLst>
      <p:ext uri="{BB962C8B-B14F-4D97-AF65-F5344CB8AC3E}">
        <p14:creationId xmlns:p14="http://schemas.microsoft.com/office/powerpoint/2010/main" val="190285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watching…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6935"/>
            <a:ext cx="10515600" cy="4320027"/>
          </a:xfrm>
        </p:spPr>
        <p:txBody>
          <a:bodyPr/>
          <a:lstStyle/>
          <a:p>
            <a:pPr marL="0" indent="0">
              <a:buNone/>
            </a:pPr>
            <a:r>
              <a:rPr lang="en-GB" u="sng" dirty="0" smtClean="0">
                <a:solidFill>
                  <a:srgbClr val="FF0000"/>
                </a:solidFill>
              </a:rPr>
              <a:t>Now silently reflect on these questions: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do you think these children will grow up to be?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do we as teachers help them to perfect their potentials?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4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Warm up now:….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Find some space enough for you to stand and sit instantly.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u="sng" dirty="0" smtClean="0">
                <a:solidFill>
                  <a:srgbClr val="7030A0"/>
                </a:solidFill>
              </a:rPr>
              <a:t>Instruction</a:t>
            </a:r>
          </a:p>
          <a:p>
            <a:r>
              <a:rPr lang="en-GB" dirty="0" smtClean="0"/>
              <a:t>We’re going to sing a children’s hymn song. Where you find a word starting with letter </a:t>
            </a:r>
            <a:r>
              <a:rPr lang="en-GB" u="sng" dirty="0" smtClean="0">
                <a:solidFill>
                  <a:srgbClr val="FF0000"/>
                </a:solidFill>
              </a:rPr>
              <a:t>F</a:t>
            </a:r>
            <a:r>
              <a:rPr lang="en-GB" dirty="0" smtClean="0"/>
              <a:t>, stand if you are </a:t>
            </a:r>
            <a:r>
              <a:rPr lang="en-GB" u="sng" dirty="0" smtClean="0">
                <a:solidFill>
                  <a:srgbClr val="FF0000"/>
                </a:solidFill>
              </a:rPr>
              <a:t>a woman</a:t>
            </a:r>
            <a:r>
              <a:rPr lang="en-GB" dirty="0" smtClean="0"/>
              <a:t>, and sit when you sing a word starting with letter </a:t>
            </a:r>
            <a:r>
              <a:rPr lang="en-GB" u="sng" dirty="0" smtClean="0">
                <a:solidFill>
                  <a:srgbClr val="00B050"/>
                </a:solidFill>
              </a:rPr>
              <a:t>M</a:t>
            </a:r>
            <a:r>
              <a:rPr lang="en-GB" dirty="0" smtClean="0"/>
              <a:t>. If you are a </a:t>
            </a:r>
            <a:r>
              <a:rPr lang="en-GB" u="sng" dirty="0" smtClean="0">
                <a:solidFill>
                  <a:srgbClr val="00B050"/>
                </a:solidFill>
              </a:rPr>
              <a:t>man</a:t>
            </a:r>
            <a:r>
              <a:rPr lang="en-GB" dirty="0" smtClean="0"/>
              <a:t>, stand when you sing letter </a:t>
            </a:r>
            <a:r>
              <a:rPr lang="en-GB" u="sng" dirty="0" smtClean="0">
                <a:solidFill>
                  <a:srgbClr val="00B050"/>
                </a:solidFill>
              </a:rPr>
              <a:t>M</a:t>
            </a:r>
            <a:r>
              <a:rPr lang="en-GB" dirty="0" smtClean="0"/>
              <a:t> and sit when you sing a word starting with letter </a:t>
            </a:r>
            <a:r>
              <a:rPr lang="en-GB" u="sng" dirty="0" smtClean="0">
                <a:solidFill>
                  <a:srgbClr val="FF0000"/>
                </a:solidFill>
              </a:rPr>
              <a:t>F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27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Here we go: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497"/>
            <a:ext cx="10515600" cy="5106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 will make you fishers of men</a:t>
            </a:r>
          </a:p>
          <a:p>
            <a:pPr marL="0" indent="0">
              <a:buNone/>
            </a:pPr>
            <a:r>
              <a:rPr lang="en-GB" dirty="0" smtClean="0"/>
              <a:t>Fishers of men</a:t>
            </a:r>
          </a:p>
          <a:p>
            <a:pPr marL="0" indent="0">
              <a:buNone/>
            </a:pPr>
            <a:r>
              <a:rPr lang="en-GB" dirty="0" smtClean="0"/>
              <a:t>Fishers of men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I will make you fishers of men</a:t>
            </a:r>
          </a:p>
          <a:p>
            <a:pPr marL="0" indent="0">
              <a:buNone/>
            </a:pPr>
            <a:r>
              <a:rPr lang="en-GB" dirty="0" smtClean="0"/>
              <a:t>If you follow me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If you follow me</a:t>
            </a:r>
          </a:p>
          <a:p>
            <a:pPr marL="0" indent="0">
              <a:buNone/>
            </a:pPr>
            <a:r>
              <a:rPr lang="en-GB" dirty="0" smtClean="0"/>
              <a:t>If you follow me</a:t>
            </a:r>
          </a:p>
          <a:p>
            <a:pPr marL="0" indent="0">
              <a:buNone/>
            </a:pPr>
            <a:r>
              <a:rPr lang="en-GB" dirty="0" smtClean="0"/>
              <a:t>I will make you fishers of men</a:t>
            </a:r>
          </a:p>
          <a:p>
            <a:pPr marL="0" indent="0">
              <a:buNone/>
            </a:pPr>
            <a:r>
              <a:rPr lang="en-GB" dirty="0" smtClean="0"/>
              <a:t>If you follow me!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9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Thanks for getting young again….I hope you’re not tired!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85403"/>
            <a:ext cx="10515600" cy="339156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Now, let’s reflect: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Why did you say you’re a male, or a female?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33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1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 smtClean="0">
                <a:solidFill>
                  <a:srgbClr val="0070C0"/>
                </a:solidFill>
              </a:rPr>
              <a:t>Instruction 1</a:t>
            </a:r>
            <a:endParaRPr lang="en-GB" u="sng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Divide your note book in three columns and name them as follows: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Column 1:	Name</a:t>
            </a:r>
          </a:p>
          <a:p>
            <a:pPr marL="0" indent="0">
              <a:buNone/>
            </a:pPr>
            <a:r>
              <a:rPr lang="en-GB" dirty="0" smtClean="0"/>
              <a:t>Column 2: 	Action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Column 3:	Description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45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748" y="309490"/>
            <a:ext cx="10515600" cy="2686928"/>
          </a:xfrm>
        </p:spPr>
        <p:txBody>
          <a:bodyPr>
            <a:noAutofit/>
          </a:bodyPr>
          <a:lstStyle/>
          <a:p>
            <a:pPr marL="0" indent="0"/>
            <a:r>
              <a:rPr lang="en-GB" sz="3200" u="sng" dirty="0" smtClean="0"/>
              <a:t/>
            </a:r>
            <a:br>
              <a:rPr lang="en-GB" sz="3200" u="sng" dirty="0" smtClean="0"/>
            </a:br>
            <a:r>
              <a:rPr lang="en-GB" sz="3200" u="sng" dirty="0" smtClean="0">
                <a:solidFill>
                  <a:srgbClr val="0070C0"/>
                </a:solidFill>
              </a:rPr>
              <a:t>Instruction 2:</a:t>
            </a:r>
            <a:r>
              <a:rPr lang="en-GB" sz="3200" u="sng" dirty="0" smtClean="0"/>
              <a:t/>
            </a:r>
            <a:br>
              <a:rPr lang="en-GB" sz="3200" u="sng" dirty="0" smtClean="0"/>
            </a:br>
            <a:r>
              <a:rPr lang="en-GB" sz="3200" dirty="0" smtClean="0"/>
              <a:t>Reflect on your local society and say whether this word mostly applies to a </a:t>
            </a:r>
            <a:r>
              <a:rPr lang="en-GB" sz="3200" u="sng" dirty="0" smtClean="0">
                <a:solidFill>
                  <a:srgbClr val="FF0000"/>
                </a:solidFill>
              </a:rPr>
              <a:t>girl/woman</a:t>
            </a:r>
            <a:r>
              <a:rPr lang="en-GB" sz="3200" dirty="0" smtClean="0">
                <a:solidFill>
                  <a:srgbClr val="00B050"/>
                </a:solidFill>
              </a:rPr>
              <a:t> </a:t>
            </a:r>
            <a:r>
              <a:rPr lang="en-GB" sz="3200" dirty="0" smtClean="0"/>
              <a:t>or a </a:t>
            </a:r>
            <a:r>
              <a:rPr lang="en-GB" sz="3200" u="sng" dirty="0" smtClean="0">
                <a:solidFill>
                  <a:srgbClr val="00B050"/>
                </a:solidFill>
              </a:rPr>
              <a:t>boy/man</a:t>
            </a:r>
            <a:r>
              <a:rPr lang="en-GB" sz="3200" dirty="0" smtClean="0"/>
              <a:t>. Also, say whether it is a name, action or a description and write it in the appropriate column in your notebook.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708" y="2996418"/>
            <a:ext cx="11155680" cy="3516924"/>
          </a:xfrm>
        </p:spPr>
        <p:txBody>
          <a:bodyPr numCol="4" spcCol="365760">
            <a:noAutofit/>
          </a:bodyPr>
          <a:lstStyle/>
          <a:p>
            <a:r>
              <a:rPr lang="en-GB" sz="2400" dirty="0"/>
              <a:t>Nurse</a:t>
            </a:r>
          </a:p>
          <a:p>
            <a:r>
              <a:rPr lang="en-GB" sz="2400" dirty="0"/>
              <a:t>Driver</a:t>
            </a:r>
          </a:p>
          <a:p>
            <a:r>
              <a:rPr lang="en-GB" sz="2400" dirty="0"/>
              <a:t>Thief</a:t>
            </a:r>
          </a:p>
          <a:p>
            <a:r>
              <a:rPr lang="en-GB" sz="2400" dirty="0"/>
              <a:t>Leader</a:t>
            </a:r>
          </a:p>
          <a:p>
            <a:r>
              <a:rPr lang="en-GB" sz="2400" dirty="0"/>
              <a:t>Trader</a:t>
            </a:r>
          </a:p>
          <a:p>
            <a:r>
              <a:rPr lang="en-GB" sz="2400" dirty="0"/>
              <a:t>Cook</a:t>
            </a:r>
          </a:p>
          <a:p>
            <a:r>
              <a:rPr lang="en-GB" sz="2400" dirty="0"/>
              <a:t>Soldier</a:t>
            </a:r>
          </a:p>
          <a:p>
            <a:r>
              <a:rPr lang="en-GB" sz="2400" dirty="0"/>
              <a:t>Singer</a:t>
            </a:r>
          </a:p>
          <a:p>
            <a:r>
              <a:rPr lang="en-GB" sz="2400" dirty="0"/>
              <a:t>President</a:t>
            </a:r>
          </a:p>
          <a:p>
            <a:r>
              <a:rPr lang="en-GB" sz="2400" dirty="0"/>
              <a:t>Rogue</a:t>
            </a:r>
          </a:p>
          <a:p>
            <a:r>
              <a:rPr lang="en-GB" sz="2400" dirty="0"/>
              <a:t>Hunter</a:t>
            </a:r>
          </a:p>
          <a:p>
            <a:r>
              <a:rPr lang="en-GB" sz="2400" dirty="0"/>
              <a:t>Engineer</a:t>
            </a:r>
          </a:p>
          <a:p>
            <a:r>
              <a:rPr lang="en-GB" sz="2400" dirty="0"/>
              <a:t>Pilot</a:t>
            </a:r>
          </a:p>
          <a:p>
            <a:r>
              <a:rPr lang="en-GB" sz="2400" dirty="0"/>
              <a:t>Janitor</a:t>
            </a:r>
          </a:p>
          <a:p>
            <a:r>
              <a:rPr lang="en-GB" sz="2400" dirty="0"/>
              <a:t>Farmer</a:t>
            </a:r>
          </a:p>
          <a:p>
            <a:r>
              <a:rPr lang="en-GB" sz="2400" dirty="0"/>
              <a:t>Builder</a:t>
            </a:r>
          </a:p>
          <a:p>
            <a:r>
              <a:rPr lang="en-GB" sz="2400" dirty="0"/>
              <a:t>Professor</a:t>
            </a:r>
          </a:p>
          <a:p>
            <a:r>
              <a:rPr lang="en-GB" sz="2400" dirty="0"/>
              <a:t>Nursery teacher</a:t>
            </a:r>
          </a:p>
          <a:p>
            <a:r>
              <a:rPr lang="en-GB" sz="2400" dirty="0" smtClean="0"/>
              <a:t>Secretary</a:t>
            </a:r>
            <a:endParaRPr lang="en-GB" sz="2400" dirty="0"/>
          </a:p>
          <a:p>
            <a:r>
              <a:rPr lang="en-GB" sz="2400" i="1" u="sng" dirty="0"/>
              <a:t>Cook</a:t>
            </a:r>
            <a:r>
              <a:rPr lang="en-GB" sz="2400" dirty="0"/>
              <a:t> food</a:t>
            </a:r>
          </a:p>
          <a:p>
            <a:r>
              <a:rPr lang="en-GB" sz="2400" i="1" u="sng" dirty="0"/>
              <a:t>Graze</a:t>
            </a:r>
            <a:r>
              <a:rPr lang="en-GB" sz="2400" i="1" dirty="0"/>
              <a:t> </a:t>
            </a:r>
            <a:r>
              <a:rPr lang="en-GB" sz="2400" dirty="0"/>
              <a:t>cattle</a:t>
            </a:r>
          </a:p>
          <a:p>
            <a:r>
              <a:rPr lang="en-GB" sz="2400" i="1" dirty="0"/>
              <a:t>Fight</a:t>
            </a:r>
            <a:endParaRPr lang="en-GB" sz="2400" dirty="0"/>
          </a:p>
          <a:p>
            <a:r>
              <a:rPr lang="en-GB" sz="2400" i="1" u="sng" dirty="0"/>
              <a:t>Fight</a:t>
            </a:r>
            <a:r>
              <a:rPr lang="en-GB" sz="2400" dirty="0"/>
              <a:t> back</a:t>
            </a:r>
          </a:p>
          <a:p>
            <a:r>
              <a:rPr lang="en-GB" sz="2400" i="1" u="sng" dirty="0"/>
              <a:t>Wash</a:t>
            </a:r>
            <a:r>
              <a:rPr lang="en-GB" sz="2400" dirty="0"/>
              <a:t> clothes</a:t>
            </a:r>
          </a:p>
          <a:p>
            <a:r>
              <a:rPr lang="en-GB" sz="2400" i="1" u="sng" dirty="0"/>
              <a:t>Wrestle</a:t>
            </a:r>
            <a:endParaRPr lang="en-GB" sz="2400" dirty="0"/>
          </a:p>
          <a:p>
            <a:r>
              <a:rPr lang="en-GB" sz="2400" dirty="0"/>
              <a:t>Captain</a:t>
            </a:r>
          </a:p>
          <a:p>
            <a:r>
              <a:rPr lang="en-GB" sz="2400" dirty="0"/>
              <a:t>Deceive</a:t>
            </a:r>
          </a:p>
          <a:p>
            <a:r>
              <a:rPr lang="en-GB" sz="2400" dirty="0"/>
              <a:t>Caring </a:t>
            </a:r>
            <a:r>
              <a:rPr lang="en-GB" sz="1800" dirty="0"/>
              <a:t>Loving</a:t>
            </a:r>
          </a:p>
          <a:p>
            <a:r>
              <a:rPr lang="en-GB" sz="1800" i="1" u="sng" dirty="0" smtClean="0"/>
              <a:t>Hunt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32179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00" y="320381"/>
            <a:ext cx="11555438" cy="6052283"/>
          </a:xfrm>
        </p:spPr>
        <p:txBody>
          <a:bodyPr numCol="4" spcCol="365760">
            <a:noAutofit/>
          </a:bodyPr>
          <a:lstStyle/>
          <a:p>
            <a:r>
              <a:rPr lang="en-GB" i="1" u="sng" dirty="0" smtClean="0"/>
              <a:t>Drive</a:t>
            </a:r>
            <a:r>
              <a:rPr lang="en-GB" dirty="0" smtClean="0"/>
              <a:t> a car</a:t>
            </a:r>
          </a:p>
          <a:p>
            <a:r>
              <a:rPr lang="en-GB" i="1" u="sng" dirty="0" smtClean="0"/>
              <a:t>Lead</a:t>
            </a:r>
            <a:r>
              <a:rPr lang="en-GB" dirty="0" smtClean="0"/>
              <a:t> </a:t>
            </a:r>
          </a:p>
          <a:p>
            <a:r>
              <a:rPr lang="en-GB" i="1" u="sng" dirty="0" smtClean="0"/>
              <a:t>Cry</a:t>
            </a:r>
            <a:endParaRPr lang="en-GB" dirty="0" smtClean="0"/>
          </a:p>
          <a:p>
            <a:r>
              <a:rPr lang="en-GB" i="1" u="sng" dirty="0" smtClean="0"/>
              <a:t>Beat</a:t>
            </a:r>
            <a:endParaRPr lang="en-GB" dirty="0" smtClean="0"/>
          </a:p>
          <a:p>
            <a:r>
              <a:rPr lang="en-GB" i="1" u="sng" dirty="0" smtClean="0"/>
              <a:t>Kneel</a:t>
            </a:r>
            <a:endParaRPr lang="en-GB" dirty="0" smtClean="0"/>
          </a:p>
          <a:p>
            <a:r>
              <a:rPr lang="en-GB" i="1" u="sng" dirty="0" smtClean="0"/>
              <a:t>Study</a:t>
            </a:r>
            <a:r>
              <a:rPr lang="en-GB" dirty="0" smtClean="0"/>
              <a:t> hard</a:t>
            </a:r>
          </a:p>
          <a:p>
            <a:r>
              <a:rPr lang="en-GB" dirty="0" smtClean="0"/>
              <a:t>Cleaner</a:t>
            </a:r>
          </a:p>
          <a:p>
            <a:r>
              <a:rPr lang="en-GB" i="1" dirty="0" smtClean="0"/>
              <a:t>Brave</a:t>
            </a:r>
            <a:endParaRPr lang="en-GB" dirty="0" smtClean="0"/>
          </a:p>
          <a:p>
            <a:r>
              <a:rPr lang="en-GB" i="1" dirty="0" smtClean="0"/>
              <a:t>Shy</a:t>
            </a:r>
            <a:endParaRPr lang="en-GB" dirty="0" smtClean="0"/>
          </a:p>
          <a:p>
            <a:r>
              <a:rPr lang="en-GB" i="1" dirty="0" smtClean="0"/>
              <a:t>Honest</a:t>
            </a:r>
            <a:endParaRPr lang="en-GB" dirty="0" smtClean="0"/>
          </a:p>
          <a:p>
            <a:r>
              <a:rPr lang="en-GB" i="1" dirty="0" smtClean="0"/>
              <a:t>Strong</a:t>
            </a:r>
            <a:endParaRPr lang="en-GB" dirty="0" smtClean="0"/>
          </a:p>
          <a:p>
            <a:r>
              <a:rPr lang="en-GB" i="1" dirty="0" smtClean="0"/>
              <a:t>Beautiful</a:t>
            </a:r>
            <a:endParaRPr lang="en-GB" dirty="0" smtClean="0"/>
          </a:p>
          <a:p>
            <a:r>
              <a:rPr lang="en-GB" i="1" dirty="0" smtClean="0"/>
              <a:t>Bossy</a:t>
            </a:r>
            <a:endParaRPr lang="en-GB" dirty="0" smtClean="0"/>
          </a:p>
          <a:p>
            <a:r>
              <a:rPr lang="en-GB" i="1" dirty="0" smtClean="0"/>
              <a:t>Trustworthy</a:t>
            </a:r>
            <a:endParaRPr lang="en-GB" dirty="0" smtClean="0"/>
          </a:p>
          <a:p>
            <a:r>
              <a:rPr lang="en-GB" i="1" dirty="0" smtClean="0"/>
              <a:t>Clever</a:t>
            </a:r>
            <a:endParaRPr lang="en-GB" dirty="0" smtClean="0"/>
          </a:p>
          <a:p>
            <a:r>
              <a:rPr lang="en-GB" i="1" dirty="0" smtClean="0"/>
              <a:t>Polite</a:t>
            </a:r>
            <a:endParaRPr lang="en-GB" dirty="0" smtClean="0"/>
          </a:p>
          <a:p>
            <a:r>
              <a:rPr lang="en-GB" i="1" dirty="0" smtClean="0"/>
              <a:t>Submissive</a:t>
            </a:r>
            <a:endParaRPr lang="en-GB" dirty="0" smtClean="0"/>
          </a:p>
          <a:p>
            <a:r>
              <a:rPr lang="en-GB" i="1" dirty="0" smtClean="0"/>
              <a:t>Care for children</a:t>
            </a:r>
            <a:endParaRPr lang="en-GB" dirty="0" smtClean="0"/>
          </a:p>
          <a:p>
            <a:r>
              <a:rPr lang="en-GB" i="1" dirty="0" smtClean="0"/>
              <a:t>Aggressive</a:t>
            </a:r>
            <a:endParaRPr lang="en-GB" dirty="0" smtClean="0"/>
          </a:p>
          <a:p>
            <a:r>
              <a:rPr lang="en-GB" i="1" dirty="0" smtClean="0"/>
              <a:t>Intelligent</a:t>
            </a:r>
            <a:endParaRPr lang="en-GB" dirty="0" smtClean="0"/>
          </a:p>
          <a:p>
            <a:r>
              <a:rPr lang="en-GB" i="1" dirty="0" smtClean="0"/>
              <a:t>Gentle</a:t>
            </a:r>
            <a:endParaRPr lang="en-GB" dirty="0" smtClean="0"/>
          </a:p>
          <a:p>
            <a:r>
              <a:rPr lang="en-GB" i="1" dirty="0" smtClean="0"/>
              <a:t>Rude</a:t>
            </a:r>
            <a:endParaRPr lang="en-GB" dirty="0" smtClean="0"/>
          </a:p>
          <a:p>
            <a:r>
              <a:rPr lang="en-GB" i="1" dirty="0" smtClean="0"/>
              <a:t>Cunning</a:t>
            </a:r>
            <a:endParaRPr lang="en-GB" dirty="0" smtClean="0"/>
          </a:p>
          <a:p>
            <a:r>
              <a:rPr lang="en-GB" i="1" dirty="0" smtClean="0"/>
              <a:t>Quarrel</a:t>
            </a:r>
            <a:endParaRPr lang="en-GB" dirty="0" smtClean="0"/>
          </a:p>
          <a:p>
            <a:r>
              <a:rPr lang="en-GB" i="1" dirty="0" smtClean="0"/>
              <a:t>Jeer</a:t>
            </a:r>
            <a:endParaRPr lang="en-GB" dirty="0" smtClean="0"/>
          </a:p>
          <a:p>
            <a:r>
              <a:rPr lang="en-GB" i="1" dirty="0" smtClean="0"/>
              <a:t>Elegant</a:t>
            </a:r>
            <a:endParaRPr lang="en-GB" dirty="0" smtClean="0"/>
          </a:p>
          <a:p>
            <a:r>
              <a:rPr lang="en-GB" i="1" dirty="0"/>
              <a:t>Cute</a:t>
            </a:r>
            <a:endParaRPr lang="en-GB" dirty="0"/>
          </a:p>
          <a:p>
            <a:r>
              <a:rPr lang="en-GB" i="1" dirty="0"/>
              <a:t>Minister</a:t>
            </a:r>
            <a:endParaRPr lang="en-GB" dirty="0"/>
          </a:p>
          <a:p>
            <a:r>
              <a:rPr lang="en-GB" i="1" dirty="0"/>
              <a:t>Permanent Secretary</a:t>
            </a:r>
            <a:endParaRPr lang="en-GB" dirty="0"/>
          </a:p>
          <a:p>
            <a:r>
              <a:rPr lang="en-GB" i="1" dirty="0"/>
              <a:t>Brown</a:t>
            </a:r>
            <a:endParaRPr lang="en-GB" dirty="0"/>
          </a:p>
          <a:p>
            <a:r>
              <a:rPr lang="en-GB" i="1" dirty="0"/>
              <a:t>Dark skinned</a:t>
            </a:r>
            <a:endParaRPr lang="en-GB" dirty="0"/>
          </a:p>
          <a:p>
            <a:r>
              <a:rPr lang="en-GB" i="1" dirty="0"/>
              <a:t>Furious</a:t>
            </a:r>
            <a:endParaRPr lang="en-GB" dirty="0"/>
          </a:p>
          <a:p>
            <a:r>
              <a:rPr lang="en-GB" i="1" dirty="0"/>
              <a:t>Hospitable</a:t>
            </a:r>
            <a:endParaRPr lang="en-GB" dirty="0"/>
          </a:p>
          <a:p>
            <a:r>
              <a:rPr lang="en-GB" i="1" dirty="0"/>
              <a:t>Rescue</a:t>
            </a:r>
            <a:endParaRPr lang="en-GB" dirty="0"/>
          </a:p>
          <a:p>
            <a:r>
              <a:rPr lang="en-GB" i="1" dirty="0"/>
              <a:t>Guard</a:t>
            </a:r>
            <a:endParaRPr lang="en-GB" dirty="0"/>
          </a:p>
          <a:p>
            <a:r>
              <a:rPr lang="en-GB" sz="2400" i="1" dirty="0"/>
              <a:t>Marry</a:t>
            </a:r>
            <a:endParaRPr lang="en-GB" sz="2400" dirty="0"/>
          </a:p>
          <a:p>
            <a:r>
              <a:rPr lang="en-GB" sz="2400" i="1" dirty="0"/>
              <a:t>Get married</a:t>
            </a:r>
            <a:endParaRPr lang="en-GB" sz="2400" dirty="0"/>
          </a:p>
          <a:p>
            <a:r>
              <a:rPr lang="en-GB" sz="2400" i="1" dirty="0"/>
              <a:t>Accountant</a:t>
            </a:r>
            <a:endParaRPr lang="en-GB" sz="2400" dirty="0"/>
          </a:p>
          <a:p>
            <a:r>
              <a:rPr lang="en-GB" sz="2400" i="1" dirty="0"/>
              <a:t>Stubborn</a:t>
            </a:r>
            <a:endParaRPr lang="en-GB" sz="2400" dirty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07446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Now let’s reflect: Nature versus nurture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Are boys/girls born or made?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u="sng" dirty="0" smtClean="0">
                <a:solidFill>
                  <a:srgbClr val="0070C0"/>
                </a:solidFill>
              </a:rPr>
              <a:t>My opinion is:</a:t>
            </a:r>
          </a:p>
          <a:p>
            <a:pPr marL="0" indent="0">
              <a:buNone/>
            </a:pPr>
            <a:r>
              <a:rPr lang="en-GB" dirty="0" smtClean="0"/>
              <a:t>Males and females are born; men/boys and women/girls are made by society through socialisation and nurturing.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65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2: </a:t>
            </a:r>
            <a:r>
              <a:rPr lang="en-GB" b="1" i="1" u="sng" dirty="0"/>
              <a:t>The Fish Bowl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Let’s make two groups: one for men and another for women</a:t>
            </a:r>
          </a:p>
          <a:p>
            <a:pPr marL="0" indent="0">
              <a:buNone/>
            </a:pPr>
            <a:r>
              <a:rPr lang="en-GB" dirty="0" smtClean="0"/>
              <a:t>One after another, each group is going to discuss two questions as the other listens and takes notes.</a:t>
            </a:r>
          </a:p>
          <a:p>
            <a:pPr marL="0" indent="0">
              <a:buNone/>
            </a:pPr>
            <a:endParaRPr lang="en-GB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u="sng" dirty="0" smtClean="0">
                <a:solidFill>
                  <a:srgbClr val="0070C0"/>
                </a:solidFill>
              </a:rPr>
              <a:t>Discussion Questions:</a:t>
            </a:r>
          </a:p>
          <a:p>
            <a:pPr marL="0" indent="0">
              <a:buNone/>
            </a:pPr>
            <a:r>
              <a:rPr lang="en-GB" dirty="0" smtClean="0"/>
              <a:t>Reflect back on the times you were a ‘boy/girl’ during your primary or secondary school times.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What made you uncomfortable being a boy/girl in your classroom and at school?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What </a:t>
            </a:r>
            <a:r>
              <a:rPr lang="en-GB" dirty="0"/>
              <a:t>ought to be done (by the teacher, fellow students, parents, society, school administration, etc.) to avert the </a:t>
            </a:r>
            <a:r>
              <a:rPr lang="en-GB" dirty="0" smtClean="0"/>
              <a:t>discomfort?</a:t>
            </a:r>
            <a:endParaRPr lang="en-GB" dirty="0"/>
          </a:p>
          <a:p>
            <a:pPr marL="0" indent="0">
              <a:buNone/>
            </a:pPr>
            <a:endParaRPr lang="en-GB" u="sng" dirty="0">
              <a:solidFill>
                <a:srgbClr val="0070C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951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Now we know what we would prefer done to make us comfortable at school…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89" y="1825625"/>
            <a:ext cx="11521439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Let’s reflect: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Shall/do we do the same for our learners?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can men/boys use their masculinity to redeem the position of women/girls?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6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lessons would you teach in your Language Classroom?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0676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your English Language Class: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Task </a:t>
            </a:r>
            <a:r>
              <a:rPr lang="en-GB" dirty="0"/>
              <a:t>the </a:t>
            </a:r>
            <a:r>
              <a:rPr lang="en-GB" dirty="0" smtClean="0"/>
              <a:t>learners </a:t>
            </a:r>
            <a:r>
              <a:rPr lang="en-GB" dirty="0"/>
              <a:t>to write an essay on either or both of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dirty="0"/>
              <a:t>the opposite sex’s gender challenges and their proposed solutions</a:t>
            </a:r>
          </a:p>
          <a:p>
            <a:pPr lvl="0"/>
            <a:r>
              <a:rPr lang="en-GB" dirty="0"/>
              <a:t>their own gender challenges and the proposed solutions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79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an ideal classroom: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As you plan to implement such an activity that incorporates sociocultural issues, find answers to these and related questions: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</a:t>
            </a:r>
            <a:r>
              <a:rPr lang="en-GB" dirty="0"/>
              <a:t>might be a challenge for you in running this activity?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What do you think your students will struggle with the most</a:t>
            </a:r>
            <a:r>
              <a:rPr lang="en-GB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do you help them to enhance the language competencies and improve their opinions on the discussed topic?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89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Wait…!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There is a high risk that the discussion on gender roles will overshadow the language aspects the </a:t>
            </a:r>
            <a:r>
              <a:rPr lang="en-GB" dirty="0" smtClean="0"/>
              <a:t>teacher </a:t>
            </a:r>
            <a:r>
              <a:rPr lang="en-GB" dirty="0"/>
              <a:t>wants to teach. </a:t>
            </a:r>
            <a:r>
              <a:rPr lang="en-GB" dirty="0" smtClean="0"/>
              <a:t>However, focus on striking the right </a:t>
            </a:r>
            <a:r>
              <a:rPr lang="en-GB" dirty="0"/>
              <a:t>balance between </a:t>
            </a:r>
            <a:r>
              <a:rPr lang="en-GB" dirty="0" smtClean="0"/>
              <a:t>the two:</a:t>
            </a:r>
          </a:p>
          <a:p>
            <a:r>
              <a:rPr lang="en-GB" dirty="0" smtClean="0"/>
              <a:t>achieve </a:t>
            </a:r>
            <a:r>
              <a:rPr lang="en-GB" dirty="0"/>
              <a:t>the language </a:t>
            </a:r>
            <a:r>
              <a:rPr lang="en-GB" dirty="0" smtClean="0"/>
              <a:t>aspects </a:t>
            </a:r>
          </a:p>
          <a:p>
            <a:r>
              <a:rPr lang="en-GB" dirty="0" smtClean="0"/>
              <a:t>contribute </a:t>
            </a:r>
            <a:r>
              <a:rPr lang="en-GB" dirty="0"/>
              <a:t>to a meaningful and healthy dialogue on gender roles amongst the </a:t>
            </a:r>
            <a:r>
              <a:rPr lang="en-GB" dirty="0" smtClean="0"/>
              <a:t>learners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9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52" y="955968"/>
            <a:ext cx="10515600" cy="1325563"/>
          </a:xfrm>
        </p:spPr>
        <p:txBody>
          <a:bodyPr/>
          <a:lstStyle/>
          <a:p>
            <a:r>
              <a:rPr lang="en-GB" dirty="0" smtClean="0"/>
              <a:t>Thank you for participating in this rather rigorous series of activities…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77771"/>
            <a:ext cx="10515600" cy="2899191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See you in the next conference!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36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694</Words>
  <Application>Microsoft Office PowerPoint</Application>
  <PresentationFormat>Widescreen</PresentationFormat>
  <Paragraphs>149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Using the Language Classroom as a platform to discuss gender roles</vt:lpstr>
      <vt:lpstr>Let’s start with some fun…</vt:lpstr>
      <vt:lpstr>PowerPoint Presentation</vt:lpstr>
      <vt:lpstr>Thank you for watching…</vt:lpstr>
      <vt:lpstr>Warm up now:….</vt:lpstr>
      <vt:lpstr>Here we go:</vt:lpstr>
      <vt:lpstr>Thanks for getting young again….I hope you’re not tired!</vt:lpstr>
      <vt:lpstr>Activity:</vt:lpstr>
      <vt:lpstr> Instruction 2: Reflect on your local society and say whether this word mostly applies to a girl/woman or a boy/man. Also, say whether it is a name, action or a description and write it in the appropriate column in your notebook. </vt:lpstr>
      <vt:lpstr>PowerPoint Presentation</vt:lpstr>
      <vt:lpstr>Now let’s reflect: Nature versus nurture</vt:lpstr>
      <vt:lpstr>Activity 2: The Fish Bowl</vt:lpstr>
      <vt:lpstr>Now we know what we would prefer done to make us comfortable at school…</vt:lpstr>
      <vt:lpstr>PowerPoint Presentation</vt:lpstr>
      <vt:lpstr>For your English Language Class:</vt:lpstr>
      <vt:lpstr>For an ideal classroom:</vt:lpstr>
      <vt:lpstr>Wait…!</vt:lpstr>
      <vt:lpstr>Thank you for participating in this rather rigorous series of activities…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towards Redemptive Masculinity in an English Language Classroom</dc:title>
  <dc:creator>Amoni</dc:creator>
  <cp:lastModifiedBy>Amoni</cp:lastModifiedBy>
  <cp:revision>27</cp:revision>
  <dcterms:created xsi:type="dcterms:W3CDTF">2016-05-07T04:28:27Z</dcterms:created>
  <dcterms:modified xsi:type="dcterms:W3CDTF">2016-06-02T07:03:25Z</dcterms:modified>
</cp:coreProperties>
</file>