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68" r:id="rId5"/>
    <p:sldId id="259" r:id="rId6"/>
    <p:sldId id="260" r:id="rId7"/>
    <p:sldId id="261" r:id="rId8"/>
    <p:sldId id="262" r:id="rId9"/>
    <p:sldId id="263" r:id="rId10"/>
    <p:sldId id="264" r:id="rId11"/>
    <p:sldId id="265" r:id="rId12"/>
    <p:sldId id="266" r:id="rId13"/>
    <p:sldId id="267"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51FD29-E139-4BDF-9C83-6D891536DB5D}" type="datetimeFigureOut">
              <a:rPr lang="en-US" smtClean="0"/>
              <a:pPr/>
              <a:t>6/22/2016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23C7CF-7A74-4514-A5EB-D3D9A18738D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23C7CF-7A74-4514-A5EB-D3D9A18738DE}"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D62F13A-1885-42FE-9B69-DAD921002A32}" type="datetimeFigureOut">
              <a:rPr lang="en-US" smtClean="0"/>
              <a:pPr/>
              <a:t>6/22/2016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17E8B29-3A5D-4F22-AB65-2EF0DBA918D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62F13A-1885-42FE-9B69-DAD921002A32}" type="datetimeFigureOut">
              <a:rPr lang="en-US" smtClean="0"/>
              <a:pPr/>
              <a:t>6/22/2016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7E8B29-3A5D-4F22-AB65-2EF0DBA918D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D62F13A-1885-42FE-9B69-DAD921002A32}" type="datetimeFigureOut">
              <a:rPr lang="en-US" smtClean="0"/>
              <a:pPr/>
              <a:t>6/22/2016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7E8B29-3A5D-4F22-AB65-2EF0DBA918D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D62F13A-1885-42FE-9B69-DAD921002A32}" type="datetimeFigureOut">
              <a:rPr lang="en-US" smtClean="0"/>
              <a:pPr/>
              <a:t>6/22/2016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7E8B29-3A5D-4F22-AB65-2EF0DBA918D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D62F13A-1885-42FE-9B69-DAD921002A32}" type="datetimeFigureOut">
              <a:rPr lang="en-US" smtClean="0"/>
              <a:pPr/>
              <a:t>6/22/2016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7E8B29-3A5D-4F22-AB65-2EF0DBA918D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D62F13A-1885-42FE-9B69-DAD921002A32}" type="datetimeFigureOut">
              <a:rPr lang="en-US" smtClean="0"/>
              <a:pPr/>
              <a:t>6/22/2016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7E8B29-3A5D-4F22-AB65-2EF0DBA918D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2F13A-1885-42FE-9B69-DAD921002A32}" type="datetimeFigureOut">
              <a:rPr lang="en-US" smtClean="0"/>
              <a:pPr/>
              <a:t>6/22/2016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7E8B29-3A5D-4F22-AB65-2EF0DBA918D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D62F13A-1885-42FE-9B69-DAD921002A32}" type="datetimeFigureOut">
              <a:rPr lang="en-US" smtClean="0"/>
              <a:pPr/>
              <a:t>6/22/2016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7E8B29-3A5D-4F22-AB65-2EF0DBA918D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D62F13A-1885-42FE-9B69-DAD921002A32}" type="datetimeFigureOut">
              <a:rPr lang="en-US" smtClean="0"/>
              <a:pPr/>
              <a:t>6/22/2016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17E8B29-3A5D-4F22-AB65-2EF0DBA918D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62F13A-1885-42FE-9B69-DAD921002A32}" type="datetimeFigureOut">
              <a:rPr lang="en-US" smtClean="0"/>
              <a:pPr/>
              <a:t>6/22/2016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7E8B29-3A5D-4F22-AB65-2EF0DBA918D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62F13A-1885-42FE-9B69-DAD921002A32}" type="datetimeFigureOut">
              <a:rPr lang="en-US" smtClean="0"/>
              <a:pPr/>
              <a:t>6/22/2016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7E8B29-3A5D-4F22-AB65-2EF0DBA918D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D62F13A-1885-42FE-9B69-DAD921002A32}" type="datetimeFigureOut">
              <a:rPr lang="en-US" smtClean="0"/>
              <a:pPr/>
              <a:t>6/22/2016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17E8B29-3A5D-4F22-AB65-2EF0DBA918D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A LESSON PLAN THAT PROMOTES SKILLS-BASED INSTRUCTION</a:t>
            </a:r>
            <a:endParaRPr lang="en-US" dirty="0"/>
          </a:p>
        </p:txBody>
      </p:sp>
      <p:sp>
        <p:nvSpPr>
          <p:cNvPr id="3" name="Subtitle 2"/>
          <p:cNvSpPr>
            <a:spLocks noGrp="1"/>
          </p:cNvSpPr>
          <p:nvPr>
            <p:ph type="subTitle" idx="1"/>
          </p:nvPr>
        </p:nvSpPr>
        <p:spPr>
          <a:xfrm>
            <a:off x="609600" y="3810000"/>
            <a:ext cx="7848600" cy="2438400"/>
          </a:xfrm>
        </p:spPr>
        <p:txBody>
          <a:bodyPr/>
          <a:lstStyle/>
          <a:p>
            <a:pPr algn="ctr"/>
            <a:r>
              <a:rPr lang="en-US" dirty="0" smtClean="0">
                <a:solidFill>
                  <a:srgbClr val="002060"/>
                </a:solidFill>
              </a:rPr>
              <a:t>A presentation  by </a:t>
            </a:r>
            <a:r>
              <a:rPr lang="en-US" dirty="0" err="1" smtClean="0">
                <a:solidFill>
                  <a:srgbClr val="002060"/>
                </a:solidFill>
              </a:rPr>
              <a:t>Nansobya</a:t>
            </a:r>
            <a:r>
              <a:rPr lang="en-US" dirty="0" smtClean="0">
                <a:solidFill>
                  <a:srgbClr val="002060"/>
                </a:solidFill>
              </a:rPr>
              <a:t> </a:t>
            </a:r>
            <a:r>
              <a:rPr lang="en-US" dirty="0" smtClean="0">
                <a:solidFill>
                  <a:srgbClr val="002060"/>
                </a:solidFill>
              </a:rPr>
              <a:t>Catherine</a:t>
            </a:r>
          </a:p>
          <a:p>
            <a:pPr algn="ctr"/>
            <a:endParaRPr lang="en-US" dirty="0" smtClean="0">
              <a:solidFill>
                <a:srgbClr val="002060"/>
              </a:solidFill>
            </a:endParaRPr>
          </a:p>
          <a:p>
            <a:pPr algn="ctr"/>
            <a:r>
              <a:rPr lang="en-US" b="1" dirty="0" smtClean="0">
                <a:solidFill>
                  <a:schemeClr val="bg1"/>
                </a:solidFill>
              </a:rPr>
              <a:t> </a:t>
            </a:r>
            <a:r>
              <a:rPr lang="en-US" b="1" dirty="0" smtClean="0">
                <a:solidFill>
                  <a:schemeClr val="bg1"/>
                </a:solidFill>
              </a:rPr>
              <a:t>           lnansobya@gmail.com</a:t>
            </a:r>
            <a:r>
              <a:rPr lang="en-US" b="1" dirty="0" smtClean="0">
                <a:solidFill>
                  <a:schemeClr val="bg1"/>
                </a:solidFill>
              </a:rPr>
              <a:t> </a:t>
            </a:r>
            <a:endParaRPr lang="en-US" b="1" dirty="0" smtClean="0">
              <a:solidFill>
                <a:schemeClr val="bg1"/>
              </a:solidFill>
            </a:endParaRP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PLAN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SKILL : READING COMPREHENSION</a:t>
            </a:r>
          </a:p>
          <a:p>
            <a:r>
              <a:rPr lang="en-US" dirty="0" smtClean="0"/>
              <a:t>SUB SKILL : Using context clues to unlock the meaning of unfamiliar words in passages or texts.</a:t>
            </a:r>
          </a:p>
          <a:p>
            <a:r>
              <a:rPr lang="en-US" dirty="0" smtClean="0"/>
              <a:t>OBJECTIVE: To provide practice that will help further the student’s skill and mastery of this important reading technique.</a:t>
            </a:r>
          </a:p>
          <a:p>
            <a:r>
              <a:rPr lang="en-US" dirty="0" smtClean="0"/>
              <a:t>EXPECTED OUTCOMES : By the end of the lesson, students should be able to;</a:t>
            </a:r>
          </a:p>
          <a:p>
            <a:r>
              <a:rPr lang="en-US" dirty="0" smtClean="0"/>
              <a:t>Use context clues with sentences and paragraphs to determine the meaning of unknown words.</a:t>
            </a:r>
          </a:p>
          <a:p>
            <a:r>
              <a:rPr lang="en-US" dirty="0" smtClean="0"/>
              <a:t>Demonstrate independence in gathering vocabulary knowledge through the use of context clues when considering a word or phrase important to comprehension.</a:t>
            </a:r>
          </a:p>
          <a:p>
            <a:endParaRPr lang="en-US" dirty="0" smtClean="0"/>
          </a:p>
          <a:p>
            <a:endParaRPr lang="en-US" dirty="0" smtClean="0"/>
          </a:p>
          <a:p>
            <a:pPr>
              <a:buNone/>
            </a:pP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TEACHING METHODS</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Lecture</a:t>
            </a:r>
          </a:p>
          <a:p>
            <a:r>
              <a:rPr lang="en-US" dirty="0" smtClean="0"/>
              <a:t>Question and answer</a:t>
            </a:r>
          </a:p>
          <a:p>
            <a:r>
              <a:rPr lang="en-US" dirty="0" smtClean="0"/>
              <a:t>Guided discovery</a:t>
            </a:r>
          </a:p>
          <a:p>
            <a:r>
              <a:rPr lang="en-US" dirty="0" smtClean="0"/>
              <a:t>Presentation</a:t>
            </a:r>
          </a:p>
          <a:p>
            <a:r>
              <a:rPr lang="en-US" dirty="0" smtClean="0"/>
              <a:t>Group discussions</a:t>
            </a:r>
          </a:p>
          <a:p>
            <a:pPr>
              <a:buNone/>
            </a:pPr>
            <a:r>
              <a:rPr lang="en-US" dirty="0" smtClean="0"/>
              <a:t>TEACHING AIDS</a:t>
            </a:r>
          </a:p>
          <a:p>
            <a:pPr>
              <a:buNone/>
            </a:pPr>
            <a:r>
              <a:rPr lang="en-US" dirty="0" smtClean="0"/>
              <a:t>Short texts,dictionary,charts,white board, laptop and internet(Google documents).</a:t>
            </a:r>
          </a:p>
          <a:p>
            <a:pPr>
              <a:buNone/>
            </a:pP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GUIDING QUESTIONS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are the guiding questions for this lesson?</a:t>
            </a:r>
          </a:p>
          <a:p>
            <a:pPr>
              <a:buFont typeface="Wingdings" pitchFamily="2" charset="2"/>
              <a:buChar char="§"/>
            </a:pPr>
            <a:r>
              <a:rPr lang="en-US" dirty="0" smtClean="0"/>
              <a:t>Did you re-read the sentence(as well as sentences before and after the known word) to look for clues to tell you what the word means?</a:t>
            </a:r>
          </a:p>
          <a:p>
            <a:pPr>
              <a:buFont typeface="Wingdings" pitchFamily="2" charset="2"/>
              <a:buChar char="§"/>
            </a:pPr>
            <a:r>
              <a:rPr lang="en-US" dirty="0" smtClean="0"/>
              <a:t>What clues can you look for to let you know what the word means?</a:t>
            </a:r>
          </a:p>
          <a:p>
            <a:pPr>
              <a:buFont typeface="Wingdings" pitchFamily="2" charset="2"/>
              <a:buChar char="§"/>
            </a:pPr>
            <a:r>
              <a:rPr lang="en-US" dirty="0" smtClean="0"/>
              <a:t>Are there clues to let you know what the word is the same as?</a:t>
            </a:r>
          </a:p>
          <a:p>
            <a:pPr>
              <a:buFont typeface="Wingdings" pitchFamily="2" charset="2"/>
              <a:buChar char="§"/>
            </a:pPr>
            <a:r>
              <a:rPr lang="en-US" dirty="0" smtClean="0"/>
              <a:t>Are there clues to let you know what the word is not or is the opposite of?</a:t>
            </a:r>
          </a:p>
          <a:p>
            <a:pPr>
              <a:buFont typeface="Wingdings" pitchFamily="2" charset="2"/>
              <a:buChar char="§"/>
            </a:pPr>
            <a:r>
              <a:rPr lang="en-US" dirty="0" smtClean="0"/>
              <a:t>If we leave out the unknown word, what word would make sense to be put there instead?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smtClean="0"/>
              <a:t>I DO</a:t>
            </a:r>
            <a:endParaRPr lang="en-US" sz="9600" dirty="0"/>
          </a:p>
        </p:txBody>
      </p:sp>
      <p:sp>
        <p:nvSpPr>
          <p:cNvPr id="3" name="Content Placeholder 2"/>
          <p:cNvSpPr>
            <a:spLocks noGrp="1"/>
          </p:cNvSpPr>
          <p:nvPr>
            <p:ph idx="1"/>
          </p:nvPr>
        </p:nvSpPr>
        <p:spPr>
          <a:xfrm>
            <a:off x="457200" y="1981200"/>
            <a:ext cx="8229600" cy="4525963"/>
          </a:xfrm>
          <a:solidFill>
            <a:schemeClr val="accent4">
              <a:lumMod val="60000"/>
              <a:lumOff val="40000"/>
            </a:schemeClr>
          </a:solidFill>
        </p:spPr>
        <p:txBody>
          <a:bodyPr>
            <a:noAutofit/>
          </a:bodyPr>
          <a:lstStyle/>
          <a:p>
            <a:r>
              <a:rPr lang="en-US" sz="4800" dirty="0" smtClean="0"/>
              <a:t>PENCILS </a:t>
            </a:r>
            <a:r>
              <a:rPr lang="en-US" sz="4800" dirty="0" smtClean="0"/>
              <a:t>DOWN</a:t>
            </a:r>
          </a:p>
          <a:p>
            <a:r>
              <a:rPr lang="en-US" sz="4800" dirty="0" smtClean="0"/>
              <a:t>WATCH CAREFULLY </a:t>
            </a:r>
            <a:r>
              <a:rPr lang="en-US" sz="4800" dirty="0" smtClean="0"/>
              <a:t>LISTEN </a:t>
            </a:r>
            <a:r>
              <a:rPr lang="en-US" sz="4800" dirty="0" smtClean="0"/>
              <a:t>CLOSELY </a:t>
            </a:r>
            <a:r>
              <a:rPr lang="en-US" sz="4800" dirty="0" smtClean="0"/>
              <a:t>QUESTIONS AT THE </a:t>
            </a:r>
            <a:r>
              <a:rPr lang="en-US" sz="4800" dirty="0" smtClean="0"/>
              <a:t>END</a:t>
            </a:r>
            <a:endParaRPr lang="en-US"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smtClean="0"/>
              <a:t>WE DO</a:t>
            </a:r>
            <a:endParaRPr lang="en-US" sz="9600" dirty="0"/>
          </a:p>
        </p:txBody>
      </p:sp>
      <p:sp>
        <p:nvSpPr>
          <p:cNvPr id="3" name="Content Placeholder 2"/>
          <p:cNvSpPr>
            <a:spLocks noGrp="1"/>
          </p:cNvSpPr>
          <p:nvPr>
            <p:ph idx="1"/>
          </p:nvPr>
        </p:nvSpPr>
        <p:spPr>
          <a:solidFill>
            <a:schemeClr val="tx2">
              <a:lumMod val="60000"/>
              <a:lumOff val="40000"/>
            </a:schemeClr>
          </a:solidFill>
        </p:spPr>
        <p:txBody>
          <a:bodyPr>
            <a:noAutofit/>
          </a:bodyPr>
          <a:lstStyle/>
          <a:p>
            <a:r>
              <a:rPr lang="en-US" sz="6000" dirty="0" smtClean="0"/>
              <a:t>RESPOND TO QUESTIONS. PRATICIPATE. WE DO </a:t>
            </a:r>
            <a:r>
              <a:rPr lang="en-US" sz="6000" dirty="0" smtClean="0"/>
              <a:t>MEANS </a:t>
            </a:r>
            <a:r>
              <a:rPr lang="en-US" sz="6000" dirty="0" smtClean="0"/>
              <a:t>WE ALL DO.</a:t>
            </a:r>
            <a:endParaRPr lang="en-US" sz="6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smtClean="0"/>
              <a:t>YOU DO</a:t>
            </a:r>
            <a:endParaRPr lang="en-US" sz="9600" dirty="0"/>
          </a:p>
        </p:txBody>
      </p:sp>
      <p:sp>
        <p:nvSpPr>
          <p:cNvPr id="3" name="Content Placeholder 2"/>
          <p:cNvSpPr>
            <a:spLocks noGrp="1"/>
          </p:cNvSpPr>
          <p:nvPr>
            <p:ph idx="1"/>
          </p:nvPr>
        </p:nvSpPr>
        <p:spPr>
          <a:solidFill>
            <a:schemeClr val="accent2">
              <a:lumMod val="40000"/>
              <a:lumOff val="60000"/>
            </a:schemeClr>
          </a:solidFill>
        </p:spPr>
        <p:txBody>
          <a:bodyPr>
            <a:normAutofit/>
          </a:bodyPr>
          <a:lstStyle/>
          <a:p>
            <a:r>
              <a:rPr lang="en-US" sz="6000" dirty="0" smtClean="0"/>
              <a:t>WORK </a:t>
            </a:r>
            <a:r>
              <a:rPr lang="en-US" sz="6000" dirty="0" smtClean="0"/>
              <a:t>QUIETLY</a:t>
            </a:r>
          </a:p>
          <a:p>
            <a:r>
              <a:rPr lang="en-US" sz="6000" dirty="0" smtClean="0"/>
              <a:t>PRACTISE </a:t>
            </a:r>
            <a:r>
              <a:rPr lang="en-US" sz="6000" dirty="0" smtClean="0"/>
              <a:t>ON MY </a:t>
            </a:r>
            <a:r>
              <a:rPr lang="en-US" sz="6000" dirty="0" smtClean="0"/>
              <a:t>OWN </a:t>
            </a:r>
          </a:p>
          <a:p>
            <a:r>
              <a:rPr lang="en-US" sz="6000" dirty="0" smtClean="0"/>
              <a:t>ACHIEVE SUCCESS</a:t>
            </a:r>
            <a:endParaRPr lang="en-US" sz="6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SKILLS-BASED INSTRUCTION</a:t>
            </a:r>
            <a:endParaRPr lang="en-US" sz="5400" dirty="0"/>
          </a:p>
        </p:txBody>
      </p:sp>
      <p:sp>
        <p:nvSpPr>
          <p:cNvPr id="3" name="Content Placeholder 2"/>
          <p:cNvSpPr>
            <a:spLocks noGrp="1"/>
          </p:cNvSpPr>
          <p:nvPr>
            <p:ph idx="1"/>
          </p:nvPr>
        </p:nvSpPr>
        <p:spPr>
          <a:solidFill>
            <a:schemeClr val="accent4">
              <a:lumMod val="60000"/>
              <a:lumOff val="40000"/>
            </a:schemeClr>
          </a:solidFill>
          <a:ln>
            <a:solidFill>
              <a:schemeClr val="accent1"/>
            </a:solidFill>
          </a:ln>
        </p:spPr>
        <p:txBody>
          <a:bodyPr>
            <a:normAutofit/>
          </a:bodyPr>
          <a:lstStyle/>
          <a:p>
            <a:r>
              <a:rPr lang="en-US" sz="4800" dirty="0" smtClean="0"/>
              <a:t>IT’S HOW WE LEARN </a:t>
            </a:r>
            <a:r>
              <a:rPr lang="en-US" sz="4800" dirty="0" smtClean="0"/>
              <a:t>BEST</a:t>
            </a:r>
            <a:endParaRPr lang="en-US" sz="4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UP ACTIVITY</a:t>
            </a:r>
            <a:endParaRPr lang="en-US" dirty="0"/>
          </a:p>
        </p:txBody>
      </p:sp>
      <p:sp>
        <p:nvSpPr>
          <p:cNvPr id="3" name="Content Placeholder 2"/>
          <p:cNvSpPr>
            <a:spLocks noGrp="1"/>
          </p:cNvSpPr>
          <p:nvPr>
            <p:ph idx="1"/>
          </p:nvPr>
        </p:nvSpPr>
        <p:spPr/>
        <p:txBody>
          <a:bodyPr/>
          <a:lstStyle/>
          <a:p>
            <a:r>
              <a:rPr lang="en-US" b="1" dirty="0" smtClean="0">
                <a:solidFill>
                  <a:srgbClr val="002060"/>
                </a:solidFill>
              </a:rPr>
              <a:t>CATEGORIES</a:t>
            </a:r>
          </a:p>
          <a:p>
            <a:pPr algn="just"/>
            <a:r>
              <a:rPr lang="en-US" dirty="0" smtClean="0">
                <a:solidFill>
                  <a:srgbClr val="002060"/>
                </a:solidFill>
              </a:rPr>
              <a:t>In this game, one person thinks of a category, such as VEGETABLES. In a circle, every one must take a turn thinking of a vegetable. If someone takes too long to give an answer, the leader will count up to five then that person is out of the game and a new category begins.</a:t>
            </a:r>
            <a:endParaRPr lang="en-US" dirty="0">
              <a:solidFill>
                <a:srgbClr val="00206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DEVELOPMENT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Introduction</a:t>
            </a:r>
          </a:p>
          <a:p>
            <a:r>
              <a:rPr lang="en-US" dirty="0" smtClean="0"/>
              <a:t>Key words (context clues, antonym context clues, synonym context clues.)</a:t>
            </a:r>
          </a:p>
          <a:p>
            <a:r>
              <a:rPr lang="en-US" dirty="0" smtClean="0"/>
              <a:t>What are the guiding questions for this lesson?</a:t>
            </a:r>
          </a:p>
          <a:p>
            <a:pPr marL="514350" indent="-514350">
              <a:buFont typeface="+mj-lt"/>
              <a:buAutoNum type="arabicPeriod"/>
            </a:pPr>
            <a:r>
              <a:rPr lang="en-US" dirty="0" smtClean="0"/>
              <a:t>Did you re-read the sentence as well as sentences before and after the unknown word to look for clues to tell you what the word means?</a:t>
            </a:r>
          </a:p>
          <a:p>
            <a:pPr marL="514350" indent="-514350">
              <a:buFont typeface="+mj-lt"/>
              <a:buAutoNum type="arabicPeriod"/>
            </a:pPr>
            <a:r>
              <a:rPr lang="en-US" dirty="0" smtClean="0"/>
              <a:t>What clues can you look for to let you know what the word means?</a:t>
            </a:r>
          </a:p>
          <a:p>
            <a:pPr marL="514350" indent="-514350">
              <a:buFont typeface="+mj-lt"/>
              <a:buAutoNum type="arabicPeriod"/>
            </a:pPr>
            <a:r>
              <a:rPr lang="en-US" dirty="0" smtClean="0"/>
              <a:t>Are there clues to let you know what the word  shares meaning with or opposite of?</a:t>
            </a:r>
          </a:p>
          <a:p>
            <a:pPr marL="514350" indent="-514350">
              <a:buFont typeface="+mj-lt"/>
              <a:buAutoNum type="arabicPeriod"/>
            </a:pPr>
            <a:r>
              <a:rPr lang="en-US" dirty="0" smtClean="0"/>
              <a:t>If you leave out the unknown word, what word would make sense to be put there instead?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SYNONYM CONTEXT CLUES</a:t>
            </a:r>
            <a:endParaRPr lang="en-US" dirty="0"/>
          </a:p>
        </p:txBody>
      </p:sp>
      <p:sp>
        <p:nvSpPr>
          <p:cNvPr id="3" name="Content Placeholder 2"/>
          <p:cNvSpPr>
            <a:spLocks noGrp="1"/>
          </p:cNvSpPr>
          <p:nvPr>
            <p:ph idx="1"/>
          </p:nvPr>
        </p:nvSpPr>
        <p:spPr/>
        <p:txBody>
          <a:bodyPr>
            <a:normAutofit fontScale="92500"/>
          </a:bodyPr>
          <a:lstStyle/>
          <a:p>
            <a:r>
              <a:rPr lang="en-US" dirty="0" smtClean="0"/>
              <a:t>What does the word synonym mean?</a:t>
            </a:r>
          </a:p>
          <a:p>
            <a:r>
              <a:rPr lang="en-US" dirty="0" smtClean="0"/>
              <a:t>These are words near a difficult word that mean the same or nearly the same as another word in the sentence.</a:t>
            </a:r>
          </a:p>
          <a:p>
            <a:r>
              <a:rPr lang="en-US" dirty="0" smtClean="0"/>
              <a:t>Illustration</a:t>
            </a:r>
          </a:p>
          <a:p>
            <a:pPr marL="514350" indent="-514350">
              <a:buFont typeface="+mj-lt"/>
              <a:buAutoNum type="arabicPeriod"/>
            </a:pPr>
            <a:r>
              <a:rPr lang="en-US" dirty="0" smtClean="0"/>
              <a:t>After seeing the picture of the starving children, we felt </a:t>
            </a:r>
            <a:r>
              <a:rPr lang="en-US" i="1" dirty="0" smtClean="0"/>
              <a:t>compassion</a:t>
            </a:r>
            <a:r>
              <a:rPr lang="en-US" dirty="0" smtClean="0"/>
              <a:t> or pity for their suffering.</a:t>
            </a:r>
          </a:p>
          <a:p>
            <a:pPr marL="514350" indent="-514350">
              <a:buNone/>
            </a:pPr>
            <a:r>
              <a:rPr lang="en-US" dirty="0" smtClean="0"/>
              <a:t>Let us look at the word or in between the two words. This is a clue to let us know that the word after the “or” means something very close to the word we are trying to figure out the meaning of. So the word pity means…………………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ANTONYM CONTEXT CLUES</a:t>
            </a:r>
            <a:endParaRPr lang="en-US" dirty="0"/>
          </a:p>
        </p:txBody>
      </p:sp>
      <p:sp>
        <p:nvSpPr>
          <p:cNvPr id="3" name="Content Placeholder 2"/>
          <p:cNvSpPr>
            <a:spLocks noGrp="1"/>
          </p:cNvSpPr>
          <p:nvPr>
            <p:ph idx="1"/>
          </p:nvPr>
        </p:nvSpPr>
        <p:spPr/>
        <p:txBody>
          <a:bodyPr/>
          <a:lstStyle/>
          <a:p>
            <a:r>
              <a:rPr lang="en-US" dirty="0" smtClean="0"/>
              <a:t>These are words around the unknown word that mean the opposite or nearly the opposite of the word. The words “on the other hand” denote what comes after that statement will be the opposite.</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CONTEXTUAL CLUES</a:t>
            </a:r>
            <a:endParaRPr lang="en-US" dirty="0"/>
          </a:p>
        </p:txBody>
      </p:sp>
      <p:sp>
        <p:nvSpPr>
          <p:cNvPr id="3" name="Content Placeholder 2"/>
          <p:cNvSpPr>
            <a:spLocks noGrp="1"/>
          </p:cNvSpPr>
          <p:nvPr>
            <p:ph idx="1"/>
          </p:nvPr>
        </p:nvSpPr>
        <p:spPr/>
        <p:txBody>
          <a:bodyPr/>
          <a:lstStyle/>
          <a:p>
            <a:pPr>
              <a:buNone/>
            </a:pPr>
            <a:r>
              <a:rPr lang="en-US" dirty="0" smtClean="0"/>
              <a:t>Is there any difference between the lexical (dictionary) meaning of a word and the contextual one?</a:t>
            </a:r>
          </a:p>
          <a:p>
            <a:pPr>
              <a:buNone/>
            </a:pPr>
            <a:r>
              <a:rPr lang="en-US" dirty="0" smtClean="0"/>
              <a:t>Must you have a dictionary to unlock the meaning of the word. Lets think aloud!</a:t>
            </a:r>
          </a:p>
          <a:p>
            <a:pPr>
              <a:buNone/>
            </a:pPr>
            <a:r>
              <a:rPr lang="en-US" dirty="0" smtClean="0"/>
              <a:t>Do we agree that a word can have multiple meanings?</a:t>
            </a: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lstStyle/>
          <a:p>
            <a:r>
              <a:rPr lang="en-US" dirty="0" smtClean="0"/>
              <a:t>As a class, we are going to read a passages and find the meaning of a set of unknown words using the above discussed clues to unlock the meaning.</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lstStyle/>
          <a:p>
            <a:pPr algn="just">
              <a:lnSpc>
                <a:spcPct val="150000"/>
              </a:lnSpc>
            </a:pPr>
            <a:r>
              <a:rPr lang="en-US" b="1" dirty="0" smtClean="0"/>
              <a:t>If we help provide this kind of practice to our learners. It will help them master this important reading technique(skill). So my appeal to you teachers is lets help our learners learn how to get the fish and not simply giving them the fish.</a:t>
            </a:r>
            <a:endParaRPr lang="en-US"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9600" dirty="0" smtClean="0"/>
              <a:t>THANK </a:t>
            </a:r>
            <a:endParaRPr lang="en-US" sz="9600" dirty="0" smtClean="0"/>
          </a:p>
          <a:p>
            <a:pPr algn="ctr">
              <a:buNone/>
            </a:pPr>
            <a:r>
              <a:rPr lang="en-US" sz="9600" dirty="0" smtClean="0"/>
              <a:t> YOU</a:t>
            </a:r>
            <a:r>
              <a:rPr lang="en-US" sz="9600" dirty="0" smtClean="0"/>
              <a:t>!</a:t>
            </a:r>
            <a:endParaRPr lang="en-US" sz="96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625</TotalTime>
  <Words>729</Words>
  <Application>Microsoft Office PowerPoint</Application>
  <PresentationFormat>On-screen Show (4:3)</PresentationFormat>
  <Paragraphs>78</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A LESSON PLAN THAT PROMOTES SKILLS-BASED INSTRUCTION</vt:lpstr>
      <vt:lpstr>LESSON PLAN</vt:lpstr>
      <vt:lpstr>TEACHING METHODS </vt:lpstr>
      <vt:lpstr>GUIDING QUESTIONS</vt:lpstr>
      <vt:lpstr>I DO</vt:lpstr>
      <vt:lpstr>WE DO</vt:lpstr>
      <vt:lpstr>YOU DO</vt:lpstr>
      <vt:lpstr>SKILLS-BASED INSTRUCTION</vt:lpstr>
      <vt:lpstr>WARM UP ACTIVITY</vt:lpstr>
      <vt:lpstr>LESSON DEVELOPMENT</vt:lpstr>
      <vt:lpstr>SYNONYM CONTEXT CLUES</vt:lpstr>
      <vt:lpstr>ANTONYM CONTEXT CLUES</vt:lpstr>
      <vt:lpstr>CONTEXTUAL CLUES</vt:lpstr>
      <vt:lpstr>ACTIVITY</vt:lpstr>
      <vt:lpstr>CONCLUSION</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LESSON PLAN THAT PROMOTES SKILLS-BASED INSTRUCTION</dc:title>
  <dc:creator>kasiim</dc:creator>
  <cp:lastModifiedBy>kasiim</cp:lastModifiedBy>
  <cp:revision>64</cp:revision>
  <dcterms:created xsi:type="dcterms:W3CDTF">2016-06-19T13:24:28Z</dcterms:created>
  <dcterms:modified xsi:type="dcterms:W3CDTF">2016-06-22T10:40:08Z</dcterms:modified>
</cp:coreProperties>
</file>